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7" r:id="rId3"/>
    <p:sldId id="272" r:id="rId4"/>
    <p:sldId id="279" r:id="rId5"/>
    <p:sldId id="271" r:id="rId6"/>
    <p:sldId id="287" r:id="rId7"/>
    <p:sldId id="264" r:id="rId8"/>
    <p:sldId id="286" r:id="rId9"/>
    <p:sldId id="257" r:id="rId10"/>
    <p:sldId id="284" r:id="rId11"/>
    <p:sldId id="262" r:id="rId12"/>
    <p:sldId id="285" r:id="rId13"/>
    <p:sldId id="261" r:id="rId14"/>
    <p:sldId id="288" r:id="rId15"/>
    <p:sldId id="289" r:id="rId16"/>
    <p:sldId id="263" r:id="rId17"/>
    <p:sldId id="268" r:id="rId18"/>
    <p:sldId id="290" r:id="rId19"/>
    <p:sldId id="259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83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E9F73B-9B0A-5B4F-A212-3100B2E9869F}" type="datetimeFigureOut"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2E72FD-D9D6-4044-8C77-7F7BFCDEC7B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44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7854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Would you publish in "Scientific Data"?</a:t>
            </a:r>
          </a:p>
          <a:p>
            <a:r>
              <a:rPr lang="en-US"/>
              <a:t>https://www.polleverywhere.com/multiple_choice_polls/HJh0qn8cJ2VFl8v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030558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 txBox="1">
            <a:spLocks noGrp="1" noChangeArrowheads="1"/>
          </p:cNvSpPr>
          <p:nvPr/>
        </p:nvSpPr>
        <p:spPr bwMode="auto">
          <a:xfrm>
            <a:off x="3884414" y="8684382"/>
            <a:ext cx="2972098" cy="4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4" rIns="91409" bIns="45704" anchor="b"/>
          <a:lstStyle>
            <a:lvl1pPr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3832318-2872-9D42-99EE-D5E36F77E61B}" type="slidenum">
              <a:rPr lang="en-US" sz="1100"/>
              <a:pPr algn="r" eaLnBrk="1" hangingPunct="1"/>
              <a:t>11</a:t>
            </a:fld>
            <a:endParaRPr lang="en-US" sz="1100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/>
              <a:t>- expand</a:t>
            </a:r>
            <a:r>
              <a:rPr lang="en-US" baseline="0" dirty="0"/>
              <a:t> on FEFF impact</a:t>
            </a:r>
          </a:p>
          <a:p>
            <a:pPr eaLnBrk="1" hangingPunct="1"/>
            <a:r>
              <a:rPr lang="en-US" dirty="0"/>
              <a:t>- Rosetta Commons,</a:t>
            </a:r>
            <a:r>
              <a:rPr lang="en-US" baseline="0" dirty="0"/>
              <a:t> licensing revenues to build community of developers.</a:t>
            </a:r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 txBox="1">
            <a:spLocks noGrp="1" noChangeArrowheads="1"/>
          </p:cNvSpPr>
          <p:nvPr/>
        </p:nvSpPr>
        <p:spPr bwMode="auto">
          <a:xfrm>
            <a:off x="3884414" y="8684382"/>
            <a:ext cx="2972098" cy="4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4" rIns="91409" bIns="45704" anchor="b"/>
          <a:lstStyle>
            <a:lvl1pPr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3832318-2872-9D42-99EE-D5E36F77E61B}" type="slidenum">
              <a:rPr lang="en-US" sz="1100"/>
              <a:pPr algn="r" eaLnBrk="1" hangingPunct="1"/>
              <a:t>12</a:t>
            </a:fld>
            <a:endParaRPr lang="en-US" sz="1100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dirty="0"/>
              <a:t>- expand</a:t>
            </a:r>
            <a:r>
              <a:rPr lang="en-US" baseline="0" dirty="0"/>
              <a:t> on FEFF impact</a:t>
            </a:r>
          </a:p>
          <a:p>
            <a:pPr eaLnBrk="1" hangingPunct="1"/>
            <a:r>
              <a:rPr lang="en-US" dirty="0"/>
              <a:t>- Rosetta Commons,</a:t>
            </a:r>
            <a:r>
              <a:rPr lang="en-US" baseline="0" dirty="0"/>
              <a:t> licensing revenues to build community of developers.</a:t>
            </a:r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example from JOSS</a:t>
            </a:r>
          </a:p>
          <a:p>
            <a:endParaRPr lang="en-US"/>
          </a:p>
          <a:p>
            <a:r>
              <a:rPr lang="en-US"/>
              <a:t>-#3300 to make an NPG paper open from day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89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Will you include Hack Day's DOI on your CV?</a:t>
            </a:r>
          </a:p>
          <a:p>
            <a:r>
              <a:rPr lang="en-US"/>
              <a:t>https://www.polleverywhere.com/multiple_choice_polls/75TQSit4fNidbpP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0321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Would you submit to JOSS?</a:t>
            </a:r>
          </a:p>
          <a:p>
            <a:r>
              <a:rPr lang="en-US"/>
              <a:t>https://www.polleverywhere.com/multiple_choice_polls/2bAM006aRgON3K0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794053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 txBox="1">
            <a:spLocks noGrp="1" noChangeArrowheads="1"/>
          </p:cNvSpPr>
          <p:nvPr/>
        </p:nvSpPr>
        <p:spPr bwMode="auto">
          <a:xfrm>
            <a:off x="3884414" y="8684382"/>
            <a:ext cx="2972098" cy="4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4" rIns="91409" bIns="45704" anchor="b"/>
          <a:lstStyle>
            <a:lvl1pPr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3832318-2872-9D42-99EE-D5E36F77E61B}" type="slidenum">
              <a:rPr lang="en-US" sz="1100"/>
              <a:pPr algn="r" eaLnBrk="1" hangingPunct="1"/>
              <a:t>16</a:t>
            </a:fld>
            <a:endParaRPr lang="en-US" sz="1100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 txBox="1">
            <a:spLocks noGrp="1" noChangeArrowheads="1"/>
          </p:cNvSpPr>
          <p:nvPr/>
        </p:nvSpPr>
        <p:spPr bwMode="auto">
          <a:xfrm>
            <a:off x="3884414" y="8684382"/>
            <a:ext cx="2972098" cy="4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4" rIns="91409" bIns="45704" anchor="b"/>
          <a:lstStyle>
            <a:lvl1pPr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3832318-2872-9D42-99EE-D5E36F77E61B}" type="slidenum">
              <a:rPr lang="en-US" sz="1100"/>
              <a:pPr algn="r" eaLnBrk="1" hangingPunct="1"/>
              <a:t>17</a:t>
            </a:fld>
            <a:endParaRPr lang="en-US" sz="1100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Should ECS have a role cultivating DS?</a:t>
            </a:r>
          </a:p>
          <a:p>
            <a:r>
              <a:rPr lang="en-US"/>
              <a:t>https://www.polleverywhere.com/multiple_choice_polls/o6C772vQCceRu56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74327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58565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01084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48684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02560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07688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19446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do you want to accomplish today?</a:t>
            </a:r>
          </a:p>
          <a:p>
            <a:r>
              <a:rPr lang="en-US"/>
              <a:t>https://www.polleverywhere.com/free_text_polls/jZmbv7Qfi5Uanmn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34732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 txBox="1">
            <a:spLocks noGrp="1" noChangeArrowheads="1"/>
          </p:cNvSpPr>
          <p:nvPr/>
        </p:nvSpPr>
        <p:spPr bwMode="auto">
          <a:xfrm>
            <a:off x="3884414" y="8684382"/>
            <a:ext cx="2972098" cy="458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09" tIns="45704" rIns="91409" bIns="45704" anchor="b"/>
          <a:lstStyle>
            <a:lvl1pPr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6788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fld id="{E3832318-2872-9D42-99EE-D5E36F77E61B}" type="slidenum">
              <a:rPr lang="en-US" sz="1100"/>
              <a:pPr algn="r" eaLnBrk="1" hangingPunct="1"/>
              <a:t>7</a:t>
            </a:fld>
            <a:endParaRPr lang="en-US" sz="1100" dirty="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should a funder value as a product?</a:t>
            </a:r>
          </a:p>
          <a:p>
            <a:r>
              <a:rPr lang="en-US"/>
              <a:t>https://www.polleverywhere.com/free_text_polls/KQIsOCgZKy8q6tJ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467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-give sample data set publications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2E72FD-D9D6-4044-8C77-7F7BFCDEC7B3}" type="slidenum">
              <a:rPr lang="uk-UA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2020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47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703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7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60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9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49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0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83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51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464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CB049-DA8D-7B40-96E5-19CB9131C0AD}" type="datetimeFigureOut"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5B555-F415-814C-9DC8-A370892E6B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9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emf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emf"/><Relationship Id="rId5" Type="http://schemas.openxmlformats.org/officeDocument/2006/relationships/image" Target="../media/image11.tiff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em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tiff"/><Relationship Id="rId5" Type="http://schemas.openxmlformats.org/officeDocument/2006/relationships/image" Target="../media/image1.emf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emf"/><Relationship Id="rId5" Type="http://schemas.openxmlformats.org/officeDocument/2006/relationships/image" Target="../media/image23.tiff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png"/><Relationship Id="rId5" Type="http://schemas.openxmlformats.org/officeDocument/2006/relationships/hyperlink" Target="http://www.forbes.com/sites/gilpress/2013/05/28/a-very-short-history-of-data-scienc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png"/><Relationship Id="rId5" Type="http://schemas.openxmlformats.org/officeDocument/2006/relationships/hyperlink" Target="http://www.forbes.com/sites/gilpress/2013/05/28/a-very-short-history-of-data-scienc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3.png"/><Relationship Id="rId5" Type="http://schemas.openxmlformats.org/officeDocument/2006/relationships/hyperlink" Target="http://www.forbes.com/sites/gilpress/2013/05/28/a-very-short-history-of-data-scienc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.emf"/><Relationship Id="rId6" Type="http://schemas.openxmlformats.org/officeDocument/2006/relationships/image" Target="../media/image5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1021" y="2154934"/>
            <a:ext cx="841828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Arial"/>
                <a:cs typeface="Arial"/>
              </a:rPr>
              <a:t>Matt Murbach, David Beck, and Dan Schwartz</a:t>
            </a:r>
          </a:p>
          <a:p>
            <a:pPr algn="ctr"/>
            <a:r>
              <a:rPr lang="en-US">
                <a:latin typeface="Arial"/>
                <a:cs typeface="Arial"/>
              </a:rPr>
              <a:t>eSciences Institute</a:t>
            </a:r>
          </a:p>
          <a:p>
            <a:pPr algn="ctr"/>
            <a:r>
              <a:rPr lang="en-US">
                <a:latin typeface="Arial"/>
                <a:cs typeface="Arial"/>
              </a:rPr>
              <a:t>Clean Energy Institute</a:t>
            </a:r>
          </a:p>
          <a:p>
            <a:pPr algn="ctr"/>
            <a:r>
              <a:rPr lang="en-US">
                <a:latin typeface="Arial"/>
                <a:cs typeface="Arial"/>
              </a:rPr>
              <a:t>Department of Chemical Engineering</a:t>
            </a:r>
          </a:p>
          <a:p>
            <a:pPr algn="ctr"/>
            <a:r>
              <a:rPr lang="en-US">
                <a:latin typeface="Arial"/>
                <a:cs typeface="Arial"/>
              </a:rPr>
              <a:t>University of Washington</a:t>
            </a:r>
          </a:p>
          <a:p>
            <a:pPr algn="ctr"/>
            <a:r>
              <a:rPr lang="en-US">
                <a:latin typeface="Arial"/>
                <a:cs typeface="Arial"/>
              </a:rPr>
              <a:t>Seattle, WA</a:t>
            </a:r>
          </a:p>
          <a:p>
            <a:pPr algn="ctr"/>
            <a:endParaRPr lang="en-US" sz="3200">
              <a:latin typeface="Arial"/>
              <a:cs typeface="Arial"/>
            </a:endParaRPr>
          </a:p>
          <a:p>
            <a:pPr algn="ctr"/>
            <a:endParaRPr lang="en-US" sz="3200">
              <a:latin typeface="Arial"/>
              <a:cs typeface="Arial"/>
            </a:endParaRPr>
          </a:p>
          <a:p>
            <a:r>
              <a:rPr lang="en-US" sz="2800" b="1">
                <a:latin typeface="Arial"/>
                <a:cs typeface="Arial"/>
              </a:rPr>
              <a:t>Think Big: </a:t>
            </a:r>
            <a:r>
              <a:rPr lang="en-US" sz="2800">
                <a:latin typeface="Arial"/>
                <a:cs typeface="Arial"/>
              </a:rPr>
              <a:t>Lets start something that transforms how ECS scholars do work and move the field forward through collaboration and data sharing.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524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32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45C4AFF5-C978-4046-8D0A-B3D5B86C1419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9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99704" y="140522"/>
            <a:ext cx="8086923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b="1" dirty="0">
                <a:latin typeface="Arial"/>
                <a:cs typeface="Arial"/>
              </a:rPr>
              <a:t>Megatrend #2:</a:t>
            </a:r>
            <a:r>
              <a:rPr lang="en-US" sz="3200" dirty="0">
                <a:latin typeface="Arial"/>
                <a:cs typeface="Arial"/>
              </a:rPr>
              <a:t> Impact of open source software</a:t>
            </a: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2400" i="1" dirty="0">
              <a:latin typeface="Arial"/>
              <a:cs typeface="Arial"/>
            </a:endParaRPr>
          </a:p>
          <a:p>
            <a:pPr algn="l"/>
            <a:r>
              <a:rPr lang="en-US" sz="2400" i="1" dirty="0">
                <a:latin typeface="Arial"/>
                <a:cs typeface="Arial"/>
              </a:rPr>
              <a:t>Berkeley Software Distribution (BSD) --- 1970’s Unix  </a:t>
            </a:r>
          </a:p>
          <a:p>
            <a:pPr algn="l"/>
            <a:r>
              <a:rPr lang="en-US" sz="3200" dirty="0">
                <a:latin typeface="Arial"/>
                <a:cs typeface="Arial"/>
              </a:rPr>
              <a:t>	</a:t>
            </a:r>
            <a:r>
              <a:rPr lang="is-IS" sz="2400" dirty="0">
                <a:latin typeface="Arial"/>
                <a:cs typeface="Arial"/>
              </a:rPr>
              <a:t>BSD</a:t>
            </a:r>
            <a:r>
              <a:rPr lang="is-I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is-IS" sz="2400" dirty="0">
                <a:latin typeface="Arial"/>
                <a:cs typeface="Arial"/>
              </a:rPr>
              <a:t>386BSD</a:t>
            </a:r>
            <a:r>
              <a:rPr lang="is-I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is-IS" sz="2400" dirty="0">
                <a:latin typeface="Arial"/>
                <a:cs typeface="Arial"/>
              </a:rPr>
              <a:t>FreeBSD...MacOS</a:t>
            </a:r>
            <a:r>
              <a:rPr lang="is-IS" sz="24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400" dirty="0">
                <a:latin typeface="Arial"/>
                <a:cs typeface="Arial"/>
                <a:sym typeface="Wingdings"/>
              </a:rPr>
              <a:t>iOS</a:t>
            </a:r>
            <a:endParaRPr lang="en-US" sz="2800" dirty="0">
              <a:latin typeface="Arial"/>
              <a:cs typeface="Arial"/>
              <a:sym typeface="Wingdings"/>
            </a:endParaRPr>
          </a:p>
          <a:p>
            <a:pPr algn="l"/>
            <a:endParaRPr lang="en-US" sz="2800" dirty="0">
              <a:latin typeface="Arial"/>
              <a:cs typeface="Arial"/>
              <a:sym typeface="Wingdings"/>
            </a:endParaRPr>
          </a:p>
          <a:p>
            <a:pPr algn="l"/>
            <a:endParaRPr lang="en-US" sz="2400" i="1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20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9402" b="6837"/>
          <a:stretch/>
        </p:blipFill>
        <p:spPr>
          <a:xfrm>
            <a:off x="1633479" y="3098796"/>
            <a:ext cx="5884922" cy="369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24735"/>
      </p:ext>
    </p:extLst>
  </p:cSld>
  <p:clrMapOvr>
    <a:masterClrMapping/>
  </p:clrMapOvr>
  <p:transition xmlns:p14="http://schemas.microsoft.com/office/powerpoint/2010/main" advTm="16068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99704" y="140522"/>
            <a:ext cx="8086923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b="1" dirty="0">
                <a:latin typeface="Arial"/>
                <a:cs typeface="Arial"/>
              </a:rPr>
              <a:t>Megatrend #2:</a:t>
            </a:r>
            <a:r>
              <a:rPr lang="en-US" sz="3200" dirty="0">
                <a:latin typeface="Arial"/>
                <a:cs typeface="Arial"/>
              </a:rPr>
              <a:t> Impact of open source software</a:t>
            </a: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r>
              <a:rPr lang="en-US" sz="2400" i="1" dirty="0">
                <a:latin typeface="Arial"/>
                <a:cs typeface="Arial"/>
              </a:rPr>
              <a:t>FEFF Project  – 	ab initio analysis for XAFS spectra</a:t>
            </a:r>
          </a:p>
          <a:p>
            <a:pPr algn="l"/>
            <a:r>
              <a:rPr lang="en-US" sz="2400" i="1" dirty="0">
                <a:latin typeface="Arial"/>
                <a:cs typeface="Arial"/>
              </a:rPr>
              <a:t>					John J. Rehr, Physics</a:t>
            </a:r>
            <a:endParaRPr lang="en-US" sz="2400" i="1" dirty="0">
              <a:latin typeface="Arial"/>
              <a:cs typeface="Arial"/>
            </a:endParaRPr>
          </a:p>
          <a:p>
            <a:pPr algn="l"/>
            <a:endParaRPr lang="en-US" sz="2400" i="1" dirty="0">
              <a:latin typeface="Arial"/>
              <a:cs typeface="Arial"/>
            </a:endParaRPr>
          </a:p>
          <a:p>
            <a:pPr algn="l"/>
            <a:endParaRPr lang="en-US" sz="2400" i="1" dirty="0">
              <a:latin typeface="Arial"/>
              <a:cs typeface="Arial"/>
            </a:endParaRPr>
          </a:p>
          <a:p>
            <a:pPr algn="l"/>
            <a:endParaRPr lang="en-US" sz="2800" i="1" dirty="0">
              <a:latin typeface="Arial"/>
              <a:cs typeface="Arial"/>
            </a:endParaRPr>
          </a:p>
          <a:p>
            <a:pPr algn="l"/>
            <a:endParaRPr lang="en-US" sz="2800" i="1" dirty="0">
              <a:latin typeface="Arial"/>
              <a:cs typeface="Arial"/>
            </a:endParaRPr>
          </a:p>
          <a:p>
            <a:pPr algn="l"/>
            <a:endParaRPr lang="en-US" sz="2800" i="1" dirty="0">
              <a:latin typeface="Arial"/>
              <a:cs typeface="Arial"/>
            </a:endParaRPr>
          </a:p>
          <a:p>
            <a:pPr algn="l"/>
            <a:endParaRPr lang="en-US" sz="2800" i="1" dirty="0">
              <a:latin typeface="Arial"/>
              <a:cs typeface="Arial"/>
            </a:endParaRPr>
          </a:p>
          <a:p>
            <a:pPr algn="l"/>
            <a:endParaRPr lang="en-US" sz="2800" i="1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r>
              <a:rPr lang="en-US" sz="2800" b="1" dirty="0">
                <a:latin typeface="Arial"/>
                <a:cs typeface="Arial"/>
              </a:rPr>
              <a:t>Think:</a:t>
            </a:r>
            <a:r>
              <a:rPr lang="en-US" sz="2800" dirty="0">
                <a:latin typeface="Arial"/>
                <a:cs typeface="Arial"/>
              </a:rPr>
              <a:t> Can shared software tools accelerate your research productivity?</a:t>
            </a:r>
          </a:p>
          <a:p>
            <a:pPr algn="l"/>
            <a:endParaRPr lang="en-US" sz="2400" i="1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20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pic>
        <p:nvPicPr>
          <p:cNvPr id="3" name="Picture 2" descr="FEFF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45"/>
          <a:stretch/>
        </p:blipFill>
        <p:spPr>
          <a:xfrm>
            <a:off x="4608486" y="2769660"/>
            <a:ext cx="4535514" cy="23286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9705" y="5636404"/>
            <a:ext cx="8086923" cy="103543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t="19512" r="3783" b="13282"/>
          <a:stretch/>
        </p:blipFill>
        <p:spPr>
          <a:xfrm>
            <a:off x="0" y="2769661"/>
            <a:ext cx="4608486" cy="23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56467"/>
      </p:ext>
    </p:extLst>
  </p:cSld>
  <p:clrMapOvr>
    <a:masterClrMapping/>
  </p:clrMapOvr>
  <p:transition xmlns:p14="http://schemas.microsoft.com/office/powerpoint/2010/main" advTm="16068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os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40" y="3173460"/>
            <a:ext cx="7213600" cy="2159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17440" y="5532271"/>
            <a:ext cx="7440871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>
                <a:latin typeface="Arial"/>
                <a:cs typeface="Arial"/>
              </a:rPr>
              <a:t>JOSS produces “software” papers with open peer review?</a:t>
            </a:r>
            <a:endParaRPr lang="en-US" sz="360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1732" y="407221"/>
            <a:ext cx="7275388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>
                <a:latin typeface="Arial"/>
                <a:cs typeface="Arial"/>
              </a:rPr>
              <a:t>Software is a research product</a:t>
            </a:r>
          </a:p>
          <a:p>
            <a:endParaRPr lang="en-US" sz="4000">
              <a:latin typeface="Arial"/>
              <a:cs typeface="Arial"/>
            </a:endParaRPr>
          </a:p>
          <a:p>
            <a:r>
              <a:rPr lang="en-US" sz="4000">
                <a:latin typeface="Arial"/>
                <a:cs typeface="Arial"/>
              </a:rPr>
              <a:t>	</a:t>
            </a:r>
            <a:r>
              <a:rPr lang="en-US" sz="3200">
                <a:latin typeface="Arial"/>
                <a:cs typeface="Arial"/>
              </a:rPr>
              <a:t>Hack Day has a DOI and is a 	research product!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321873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089B0B03-4836-4DD2-BCB4-626BD50398D6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5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5202273B-8FFA-43BF-807E-46215F3FD1D9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3474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99704" y="140522"/>
            <a:ext cx="8086923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b="1" dirty="0">
                <a:latin typeface="Arial"/>
                <a:cs typeface="Arial"/>
              </a:rPr>
              <a:t>Megatrend #3:</a:t>
            </a:r>
            <a:r>
              <a:rPr lang="en-US" sz="3200" dirty="0">
                <a:latin typeface="Arial"/>
                <a:cs typeface="Arial"/>
              </a:rPr>
              <a:t> Explosive job growth in software publishing, informatics</a:t>
            </a: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r>
              <a:rPr lang="en-US" sz="3200" i="1" dirty="0">
                <a:latin typeface="Arial"/>
                <a:cs typeface="Arial"/>
              </a:rPr>
              <a:t>Ph.D. with Advanced Data Science Option</a:t>
            </a:r>
          </a:p>
          <a:p>
            <a:pPr algn="l"/>
            <a:endParaRPr lang="en-US" sz="2800" dirty="0">
              <a:latin typeface="Arial"/>
              <a:cs typeface="Arial"/>
              <a:sym typeface="Wingdings"/>
            </a:endParaRPr>
          </a:p>
          <a:p>
            <a:pPr algn="l"/>
            <a:endParaRPr lang="en-US" sz="2800" dirty="0">
              <a:latin typeface="Arial"/>
              <a:cs typeface="Arial"/>
              <a:sym typeface="Wingdings"/>
            </a:endParaRPr>
          </a:p>
          <a:p>
            <a:pPr algn="l"/>
            <a:endParaRPr lang="en-US" sz="2800" dirty="0">
              <a:latin typeface="Arial"/>
              <a:cs typeface="Arial"/>
              <a:sym typeface="Wingdings"/>
            </a:endParaRPr>
          </a:p>
          <a:p>
            <a:pPr algn="l"/>
            <a:r>
              <a:rPr lang="en-US" sz="3200" i="1" dirty="0">
                <a:latin typeface="Arial"/>
                <a:cs typeface="Arial"/>
              </a:rPr>
              <a:t>Ph.D. with Molecular Data Science Option</a:t>
            </a: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20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4776" y="4703608"/>
            <a:ext cx="3739444" cy="1087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306" y="4665380"/>
            <a:ext cx="4386988" cy="1207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/>
          <a:srcRect r="18898"/>
          <a:stretch/>
        </p:blipFill>
        <p:spPr>
          <a:xfrm>
            <a:off x="4122491" y="2807609"/>
            <a:ext cx="4541729" cy="90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7101" y="2886985"/>
            <a:ext cx="2201333" cy="95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56479"/>
      </p:ext>
    </p:extLst>
  </p:cSld>
  <p:clrMapOvr>
    <a:masterClrMapping/>
  </p:clrMapOvr>
  <p:transition xmlns:p14="http://schemas.microsoft.com/office/powerpoint/2010/main" advTm="16068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Rectangle 9"/>
          <p:cNvSpPr>
            <a:spLocks noChangeArrowheads="1"/>
          </p:cNvSpPr>
          <p:nvPr/>
        </p:nvSpPr>
        <p:spPr bwMode="auto">
          <a:xfrm>
            <a:off x="1316921" y="1676400"/>
            <a:ext cx="1955020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2024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ChemE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Employment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(NAICS 54)</a:t>
            </a:r>
            <a:endParaRPr lang="en-US" sz="12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</a:rPr>
              <a:t>Services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</a:rPr>
              <a:t>+ 15%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1371600" y="6520344"/>
            <a:ext cx="75991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U.S. Bureau of Labor Statistics, http://data.bls.gov/projections/nationalMatrixHome?ioType=o</a:t>
            </a:r>
          </a:p>
        </p:txBody>
      </p:sp>
      <p:sp>
        <p:nvSpPr>
          <p:cNvPr id="16" name="Down Arrow 15"/>
          <p:cNvSpPr/>
          <p:nvPr/>
        </p:nvSpPr>
        <p:spPr>
          <a:xfrm>
            <a:off x="143933" y="1947330"/>
            <a:ext cx="4267200" cy="3352800"/>
          </a:xfrm>
          <a:prstGeom prst="downArrow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  <a:effectLst>
            <a:outerShdw blurRad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9" name="Down Arrow 18"/>
          <p:cNvSpPr/>
          <p:nvPr/>
        </p:nvSpPr>
        <p:spPr>
          <a:xfrm flipV="1">
            <a:off x="4732868" y="1904997"/>
            <a:ext cx="4267200" cy="3276600"/>
          </a:xfrm>
          <a:prstGeom prst="downArrow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  <a:effectLst>
            <a:outerShdw blurRad="50800" dir="5400000" algn="ctr" rotWithShape="0">
              <a:schemeClr val="tx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91253" y="119945"/>
            <a:ext cx="7127522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600" dirty="0" smtClean="0">
                <a:latin typeface="Arial"/>
                <a:cs typeface="Arial"/>
              </a:rPr>
              <a:t>Employment Projections for Chemical Engineers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5381978" y="5432777"/>
            <a:ext cx="3112911" cy="7986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latin typeface="Arial" charset="0"/>
              </a:rPr>
              <a:t>#1 Engineering Services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  <a:p>
            <a:pPr algn="l"/>
            <a:r>
              <a:rPr lang="en-US" sz="2000" dirty="0">
                <a:latin typeface="Arial" charset="0"/>
              </a:rPr>
              <a:t>      #2 R&amp;D Services</a:t>
            </a:r>
            <a:endParaRPr lang="en-US" sz="2000" dirty="0">
              <a:solidFill>
                <a:srgbClr val="FF0000"/>
              </a:solidFill>
              <a:latin typeface="Arial" charset="0"/>
            </a:endParaRPr>
          </a:p>
        </p:txBody>
      </p:sp>
      <p:sp>
        <p:nvSpPr>
          <p:cNvPr id="23" name="TextBox 10"/>
          <p:cNvSpPr txBox="1">
            <a:spLocks noChangeArrowheads="1"/>
          </p:cNvSpPr>
          <p:nvPr/>
        </p:nvSpPr>
        <p:spPr bwMode="auto">
          <a:xfrm>
            <a:off x="1371600" y="6520344"/>
            <a:ext cx="759917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U.S. Bureau of Labor Statistics, http://data.bls.gov/projections/nationalMatrixHome?ioType=o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sp>
        <p:nvSpPr>
          <p:cNvPr id="26" name="Rectangle 2"/>
          <p:cNvSpPr txBox="1">
            <a:spLocks noChangeArrowheads="1"/>
          </p:cNvSpPr>
          <p:nvPr/>
        </p:nvSpPr>
        <p:spPr>
          <a:xfrm>
            <a:off x="788807" y="5432777"/>
            <a:ext cx="3480681" cy="8974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dirty="0">
                <a:solidFill>
                  <a:srgbClr val="FF0000"/>
                </a:solidFill>
                <a:latin typeface="Arial" charset="0"/>
              </a:rPr>
              <a:t>#1 Basic Chemicals Man.</a:t>
            </a:r>
          </a:p>
          <a:p>
            <a:pPr algn="l"/>
            <a:r>
              <a:rPr lang="en-US" sz="2000" dirty="0">
                <a:solidFill>
                  <a:srgbClr val="FF0000"/>
                </a:solidFill>
                <a:latin typeface="Arial" charset="0"/>
              </a:rPr>
              <a:t>     #2 Polymer Man.</a:t>
            </a:r>
          </a:p>
        </p:txBody>
      </p:sp>
      <p:sp>
        <p:nvSpPr>
          <p:cNvPr id="27" name="Rectangle 3"/>
          <p:cNvSpPr>
            <a:spLocks noChangeArrowheads="1"/>
          </p:cNvSpPr>
          <p:nvPr/>
        </p:nvSpPr>
        <p:spPr bwMode="auto">
          <a:xfrm>
            <a:off x="674514" y="1941688"/>
            <a:ext cx="3110196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2024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ChemE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Employment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(NAICS 31-33)</a:t>
            </a:r>
            <a:endParaRPr lang="en-US" sz="11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sz="16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/>
                <a:cs typeface="Arial"/>
              </a:rPr>
              <a:t>Manufacturing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rial"/>
                <a:cs typeface="Arial"/>
              </a:rPr>
              <a:t>- 7%</a:t>
            </a:r>
            <a:endParaRPr lang="en-US" sz="36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5902028" y="2054576"/>
            <a:ext cx="1955020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2024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ChemE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Employment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(NAICS 54)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"/>
                <a:cs typeface="Arial"/>
              </a:rPr>
              <a:t>Services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Arial"/>
                <a:cs typeface="Arial"/>
              </a:rPr>
              <a:t>+ 15%</a:t>
            </a:r>
            <a:endParaRPr lang="en-US" sz="2400" dirty="0" smtClean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7201604"/>
      </p:ext>
    </p:extLst>
  </p:cSld>
  <p:clrMapOvr>
    <a:masterClrMapping/>
  </p:clrMapOvr>
  <p:transition xmlns:p14="http://schemas.microsoft.com/office/powerpoint/2010/main" advTm="16068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1F5E931-266B-490C-AE1C-746B22C64F2B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12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-1980"/>
          <a:stretch/>
        </p:blipFill>
        <p:spPr>
          <a:xfrm>
            <a:off x="464511" y="2072030"/>
            <a:ext cx="3700274" cy="2413003"/>
          </a:xfrm>
          <a:prstGeom prst="rect">
            <a:avLst/>
          </a:prstGeom>
        </p:spPr>
      </p:pic>
      <p:pic>
        <p:nvPicPr>
          <p:cNvPr id="7" name="Picture 6" descr="COS-Web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0"/>
          <a:stretch/>
        </p:blipFill>
        <p:spPr>
          <a:xfrm>
            <a:off x="0" y="4666338"/>
            <a:ext cx="9144000" cy="21916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99705" y="140522"/>
            <a:ext cx="6872095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600" dirty="0">
                <a:latin typeface="Arial"/>
                <a:cs typeface="Arial"/>
              </a:rPr>
              <a:t>ECS has joined the Center for Open Science</a:t>
            </a:r>
          </a:p>
          <a:p>
            <a:pPr algn="l"/>
            <a:endParaRPr lang="en-US" sz="3600" dirty="0">
              <a:latin typeface="Arial"/>
              <a:cs typeface="Arial"/>
            </a:endParaRPr>
          </a:p>
          <a:p>
            <a:pPr algn="l"/>
            <a:endParaRPr lang="en-US" sz="3600" dirty="0">
              <a:latin typeface="Arial"/>
              <a:cs typeface="Arial"/>
            </a:endParaRPr>
          </a:p>
          <a:p>
            <a:pPr algn="l"/>
            <a:endParaRPr lang="en-US" sz="3600" dirty="0">
              <a:latin typeface="Arial"/>
              <a:cs typeface="Arial"/>
            </a:endParaRPr>
          </a:p>
          <a:p>
            <a:pPr algn="l"/>
            <a:endParaRPr lang="en-US" sz="3600" dirty="0">
              <a:latin typeface="Arial"/>
              <a:cs typeface="Arial"/>
            </a:endParaRPr>
          </a:p>
          <a:p>
            <a:pPr algn="l"/>
            <a:endParaRPr lang="en-US" sz="3600" dirty="0">
              <a:latin typeface="Arial"/>
              <a:cs typeface="Arial"/>
            </a:endParaRPr>
          </a:p>
          <a:p>
            <a:pPr algn="l"/>
            <a:endParaRPr lang="en-US" sz="3600" dirty="0">
              <a:latin typeface="Arial"/>
              <a:cs typeface="Arial"/>
            </a:endParaRPr>
          </a:p>
          <a:p>
            <a:pPr algn="l"/>
            <a:endParaRPr lang="en-US" sz="3600" dirty="0">
              <a:latin typeface="Arial"/>
              <a:cs typeface="Arial"/>
            </a:endParaRPr>
          </a:p>
          <a:p>
            <a:pPr algn="l"/>
            <a:endParaRPr lang="en-US" sz="3600" dirty="0"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738346" y="2241362"/>
            <a:ext cx="4138185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400" dirty="0">
                <a:latin typeface="Arial"/>
                <a:cs typeface="Arial"/>
              </a:rPr>
              <a:t>COS provides ECS access to Open Source tools for sharing data, sharing software, and building a data science community </a:t>
            </a: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158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Who are you?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199" y="1631180"/>
            <a:ext cx="8686801" cy="5070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</a:rPr>
              <a:t>Do you use the command line for interacting with your files?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When you code, do you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 smtClean="0">
              <a:solidFill>
                <a:schemeClr val="tx1"/>
              </a:solidFill>
            </a:endParaRPr>
          </a:p>
          <a:p>
            <a:pPr lvl="1" algn="l"/>
            <a:r>
              <a:rPr lang="en-US" dirty="0" smtClean="0">
                <a:solidFill>
                  <a:schemeClr val="tx1"/>
                </a:solidFill>
              </a:rPr>
              <a:t>Use functions?</a:t>
            </a:r>
          </a:p>
          <a:p>
            <a:pPr lvl="1" algn="l"/>
            <a:r>
              <a:rPr lang="en-US" dirty="0" smtClean="0">
                <a:solidFill>
                  <a:schemeClr val="tx1"/>
                </a:solidFill>
              </a:rPr>
              <a:t>Use version control during development?</a:t>
            </a:r>
          </a:p>
          <a:p>
            <a:pPr lvl="1" algn="l"/>
            <a:r>
              <a:rPr lang="en-US" dirty="0" smtClean="0">
                <a:solidFill>
                  <a:schemeClr val="tx1"/>
                </a:solidFill>
              </a:rPr>
              <a:t>Work in a team?  Use a programming style?</a:t>
            </a:r>
          </a:p>
          <a:p>
            <a:pPr lvl="1" algn="l"/>
            <a:r>
              <a:rPr lang="en-US" dirty="0" smtClean="0">
                <a:solidFill>
                  <a:schemeClr val="tx1"/>
                </a:solidFill>
              </a:rPr>
              <a:t>Write documentation or tests?</a:t>
            </a: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Do you know the Python scientific stack?</a:t>
            </a:r>
          </a:p>
          <a:p>
            <a:pPr lvl="1" algn="l"/>
            <a:r>
              <a:rPr lang="en-US" dirty="0" err="1" smtClean="0">
                <a:solidFill>
                  <a:schemeClr val="tx1"/>
                </a:solidFill>
              </a:rPr>
              <a:t>Numpy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scipy</a:t>
            </a:r>
            <a:r>
              <a:rPr lang="en-US" dirty="0" smtClean="0">
                <a:solidFill>
                  <a:schemeClr val="tx1"/>
                </a:solidFill>
              </a:rPr>
              <a:t>, pandas, </a:t>
            </a:r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 smtClean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230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99705" y="140522"/>
            <a:ext cx="6872095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600" dirty="0">
                <a:latin typeface="Arial"/>
                <a:cs typeface="Arial"/>
              </a:rPr>
              <a:t>ECS National Harbor meeting will feature data sciences!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724430" y="1945031"/>
            <a:ext cx="7968014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2800" b="1" dirty="0">
                <a:latin typeface="Arial"/>
                <a:cs typeface="Arial"/>
              </a:rPr>
              <a:t>Sunday, October 1</a:t>
            </a:r>
          </a:p>
          <a:p>
            <a:pPr algn="l"/>
            <a:r>
              <a:rPr lang="en-US" sz="2800" dirty="0">
                <a:latin typeface="Arial"/>
                <a:cs typeface="Arial"/>
              </a:rPr>
              <a:t>ECS OpenCon Satellite Event</a:t>
            </a: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b="1" dirty="0">
              <a:latin typeface="Arial"/>
              <a:cs typeface="Arial"/>
            </a:endParaRPr>
          </a:p>
          <a:p>
            <a:pPr algn="l"/>
            <a:r>
              <a:rPr lang="en-US" sz="2800" b="1" dirty="0">
                <a:latin typeface="Arial"/>
                <a:cs typeface="Arial"/>
              </a:rPr>
              <a:t>Wednesday, October 4</a:t>
            </a:r>
            <a:endParaRPr lang="en-US" sz="2800" dirty="0">
              <a:latin typeface="Arial"/>
              <a:cs typeface="Arial"/>
            </a:endParaRPr>
          </a:p>
          <a:p>
            <a:pPr algn="l"/>
            <a:r>
              <a:rPr lang="en-US" sz="2800" dirty="0">
                <a:latin typeface="Arial"/>
                <a:cs typeface="Arial"/>
              </a:rPr>
              <a:t>ECS Data Sciences Hack Day</a:t>
            </a: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r>
              <a:rPr lang="en-US" sz="2800" dirty="0">
                <a:latin typeface="Arial"/>
                <a:cs typeface="Arial"/>
              </a:rPr>
              <a:t> </a:t>
            </a: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  <a:p>
            <a:pPr algn="l"/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 descr="OpenCon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25877" r="29784" b="29484"/>
          <a:stretch/>
        </p:blipFill>
        <p:spPr>
          <a:xfrm>
            <a:off x="5935237" y="2053092"/>
            <a:ext cx="2785429" cy="1653007"/>
          </a:xfrm>
          <a:prstGeom prst="rect">
            <a:avLst/>
          </a:prstGeom>
        </p:spPr>
      </p:pic>
      <p:pic>
        <p:nvPicPr>
          <p:cNvPr id="10" name="Picture 9" descr="OpenCon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69457" r="29784" b="19417"/>
          <a:stretch/>
        </p:blipFill>
        <p:spPr>
          <a:xfrm>
            <a:off x="325941" y="3048000"/>
            <a:ext cx="5438217" cy="8043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524" y="4645683"/>
            <a:ext cx="2836330" cy="82511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r="18898"/>
          <a:stretch/>
        </p:blipFill>
        <p:spPr>
          <a:xfrm>
            <a:off x="5538382" y="5282312"/>
            <a:ext cx="3215284" cy="64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68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1" y="1912120"/>
            <a:ext cx="3671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1731" y="5734042"/>
            <a:ext cx="3897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hlinkClick r:id="rId5"/>
              </a:rPr>
              <a:t>http://</a:t>
            </a:r>
            <a:r>
              <a:rPr lang="en-US" sz="1400" dirty="0" err="1" smtClean="0">
                <a:hlinkClick r:id="rId5"/>
              </a:rPr>
              <a:t>www.forbes.com</a:t>
            </a:r>
            <a:r>
              <a:rPr lang="en-US" sz="1400" dirty="0" smtClean="0">
                <a:hlinkClick r:id="rId5"/>
              </a:rPr>
              <a:t>/sites/</a:t>
            </a:r>
            <a:r>
              <a:rPr lang="en-US" sz="1400" dirty="0" err="1" smtClean="0">
                <a:hlinkClick r:id="rId5"/>
              </a:rPr>
              <a:t>gilpress</a:t>
            </a:r>
            <a:r>
              <a:rPr lang="en-US" sz="1400" dirty="0" smtClean="0">
                <a:hlinkClick r:id="rId5"/>
              </a:rPr>
              <a:t>/2013/05/28/a-very-short-history-of-data-science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57254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1" y="1912120"/>
            <a:ext cx="3671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1731" y="5734042"/>
            <a:ext cx="3897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hlinkClick r:id="rId5"/>
              </a:rPr>
              <a:t>http://</a:t>
            </a:r>
            <a:r>
              <a:rPr lang="en-US" sz="1400" dirty="0" err="1" smtClean="0">
                <a:hlinkClick r:id="rId5"/>
              </a:rPr>
              <a:t>www.forbes.com</a:t>
            </a:r>
            <a:r>
              <a:rPr lang="en-US" sz="1400" dirty="0" smtClean="0">
                <a:hlinkClick r:id="rId5"/>
              </a:rPr>
              <a:t>/sites/</a:t>
            </a:r>
            <a:r>
              <a:rPr lang="en-US" sz="1400" dirty="0" err="1" smtClean="0">
                <a:hlinkClick r:id="rId5"/>
              </a:rPr>
              <a:t>gilpress</a:t>
            </a:r>
            <a:r>
              <a:rPr lang="en-US" sz="1400" dirty="0" smtClean="0">
                <a:hlinkClick r:id="rId5"/>
              </a:rPr>
              <a:t>/2013/05/28/a-very-short-history-of-data-science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129088" y="1912120"/>
            <a:ext cx="47268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Core Data Science Knowledge Areas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Data Management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How do you handle large amounts of data?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Visualization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How do you present and display oodles of data?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Statistics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How can you learn statistically meaningful things from your data?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Machine Learning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How can you use machines to discover structure and find meaning in your data?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8643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is Data Science?</a:t>
            </a:r>
            <a:endParaRPr lang="en-US" dirty="0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1" y="1912120"/>
            <a:ext cx="367188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1731" y="5734042"/>
            <a:ext cx="38973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hlinkClick r:id="rId5"/>
              </a:rPr>
              <a:t>http://</a:t>
            </a:r>
            <a:r>
              <a:rPr lang="en-US" sz="1400" dirty="0" err="1" smtClean="0">
                <a:hlinkClick r:id="rId5"/>
              </a:rPr>
              <a:t>www.forbes.com</a:t>
            </a:r>
            <a:r>
              <a:rPr lang="en-US" sz="1400" dirty="0" smtClean="0">
                <a:hlinkClick r:id="rId5"/>
              </a:rPr>
              <a:t>/sites/</a:t>
            </a:r>
            <a:r>
              <a:rPr lang="en-US" sz="1400" dirty="0" err="1" smtClean="0">
                <a:hlinkClick r:id="rId5"/>
              </a:rPr>
              <a:t>gilpress</a:t>
            </a:r>
            <a:r>
              <a:rPr lang="en-US" sz="1400" dirty="0" smtClean="0">
                <a:hlinkClick r:id="rId5"/>
              </a:rPr>
              <a:t>/2013/05/28/a-very-short-history-of-data-science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4129088" y="1912120"/>
            <a:ext cx="472681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Core Data Science Knowledge Areas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Data Management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How do you handle large amounts of data?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Visualization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How do you present and display oodles of data?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Statistics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How can you learn statistically meaningful things from your data?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Machine Learning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How can you use machines to discover structure and find meaning in your data?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 rot="1575729">
            <a:off x="332136" y="3250987"/>
            <a:ext cx="8624170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4400"/>
              <a:t>And the software tools we create and share to make all of this happen</a:t>
            </a:r>
          </a:p>
        </p:txBody>
      </p:sp>
    </p:spTree>
    <p:extLst>
      <p:ext uri="{BB962C8B-B14F-4D97-AF65-F5344CB8AC3E}">
        <p14:creationId xmlns:p14="http://schemas.microsoft.com/office/powerpoint/2010/main" val="4083428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03A59034-DBC9-49A7-A5CC-CE7516B68C29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39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 txBox="1">
            <a:spLocks/>
          </p:cNvSpPr>
          <p:nvPr/>
        </p:nvSpPr>
        <p:spPr>
          <a:xfrm>
            <a:off x="499705" y="140522"/>
            <a:ext cx="7617558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b="1" dirty="0">
                <a:latin typeface="Arial"/>
                <a:cs typeface="Arial"/>
              </a:rPr>
              <a:t>Megatrend #1:</a:t>
            </a:r>
            <a:r>
              <a:rPr lang="en-US" sz="3200" dirty="0">
                <a:latin typeface="Arial"/>
                <a:cs typeface="Arial"/>
              </a:rPr>
              <a:t> Funders are asking for new measures of research impact</a:t>
            </a: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r>
              <a:rPr lang="en-US" sz="2800" b="1" dirty="0">
                <a:latin typeface="Arial"/>
                <a:cs typeface="Arial"/>
              </a:rPr>
              <a:t>Think:</a:t>
            </a:r>
            <a:r>
              <a:rPr lang="en-US" sz="2800" dirty="0">
                <a:latin typeface="Arial"/>
                <a:cs typeface="Arial"/>
              </a:rPr>
              <a:t> What are </a:t>
            </a:r>
            <a:r>
              <a:rPr lang="en-US" sz="2800" i="1" dirty="0">
                <a:latin typeface="Arial"/>
                <a:cs typeface="Arial"/>
              </a:rPr>
              <a:t>all</a:t>
            </a:r>
            <a:r>
              <a:rPr lang="en-US" sz="2800" dirty="0">
                <a:latin typeface="Arial"/>
                <a:cs typeface="Arial"/>
              </a:rPr>
              <a:t> the high impact research “products” we can generate together?</a:t>
            </a: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62000" y="2043060"/>
            <a:ext cx="8001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/>
              <a:t>A list of: (i) up to five </a:t>
            </a:r>
            <a:r>
              <a:rPr lang="en-US" sz="2800" b="1" i="1"/>
              <a:t>publications</a:t>
            </a:r>
            <a:r>
              <a:rPr lang="en-US" sz="2400" i="1"/>
              <a:t> most closely related</a:t>
            </a:r>
          </a:p>
          <a:p>
            <a:endParaRPr lang="en-US" sz="2400" i="1"/>
          </a:p>
          <a:p>
            <a:r>
              <a:rPr lang="en-US" sz="2400" i="1"/>
              <a:t>to the proposed project; and (ii) up to five other </a:t>
            </a:r>
          </a:p>
          <a:p>
            <a:endParaRPr lang="en-US" sz="2400" i="1"/>
          </a:p>
          <a:p>
            <a:r>
              <a:rPr lang="en-US" sz="2400" i="1"/>
              <a:t>significant </a:t>
            </a:r>
            <a:r>
              <a:rPr lang="en-US" sz="2800" b="1" i="1"/>
              <a:t>publications</a:t>
            </a:r>
            <a:r>
              <a:rPr lang="en-US" sz="2400" i="1"/>
              <a:t>, whether or not related to the </a:t>
            </a:r>
          </a:p>
          <a:p>
            <a:endParaRPr lang="en-US" sz="2400" i="1"/>
          </a:p>
          <a:p>
            <a:r>
              <a:rPr lang="en-US" sz="2400" i="1"/>
              <a:t>proposed project.</a:t>
            </a:r>
            <a:endParaRPr lang="en-US" sz="2400" b="1">
              <a:latin typeface="Chalkduster"/>
              <a:cs typeface="Chalkduster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443895" y="1828266"/>
            <a:ext cx="2241177" cy="551072"/>
          </a:xfrm>
          <a:custGeom>
            <a:avLst/>
            <a:gdLst>
              <a:gd name="connsiteX0" fmla="*/ 0 w 2241177"/>
              <a:gd name="connsiteY0" fmla="*/ 621919 h 779672"/>
              <a:gd name="connsiteX1" fmla="*/ 298824 w 2241177"/>
              <a:gd name="connsiteY1" fmla="*/ 726507 h 779672"/>
              <a:gd name="connsiteX2" fmla="*/ 1135530 w 2241177"/>
              <a:gd name="connsiteY2" fmla="*/ 756389 h 779672"/>
              <a:gd name="connsiteX3" fmla="*/ 1778000 w 2241177"/>
              <a:gd name="connsiteY3" fmla="*/ 756389 h 779672"/>
              <a:gd name="connsiteX4" fmla="*/ 2032000 w 2241177"/>
              <a:gd name="connsiteY4" fmla="*/ 457566 h 779672"/>
              <a:gd name="connsiteX5" fmla="*/ 1897530 w 2241177"/>
              <a:gd name="connsiteY5" fmla="*/ 203566 h 779672"/>
              <a:gd name="connsiteX6" fmla="*/ 1778000 w 2241177"/>
              <a:gd name="connsiteY6" fmla="*/ 397801 h 779672"/>
              <a:gd name="connsiteX7" fmla="*/ 2181412 w 2241177"/>
              <a:gd name="connsiteY7" fmla="*/ 233448 h 779672"/>
              <a:gd name="connsiteX8" fmla="*/ 2226236 w 2241177"/>
              <a:gd name="connsiteY8" fmla="*/ 9330 h 779672"/>
              <a:gd name="connsiteX9" fmla="*/ 2241177 w 2241177"/>
              <a:gd name="connsiteY9" fmla="*/ 39213 h 7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41177" h="779672">
                <a:moveTo>
                  <a:pt x="0" y="621919"/>
                </a:moveTo>
                <a:cubicBezTo>
                  <a:pt x="54784" y="663007"/>
                  <a:pt x="109569" y="704095"/>
                  <a:pt x="298824" y="726507"/>
                </a:cubicBezTo>
                <a:cubicBezTo>
                  <a:pt x="488079" y="748919"/>
                  <a:pt x="889001" y="751409"/>
                  <a:pt x="1135530" y="756389"/>
                </a:cubicBezTo>
                <a:cubicBezTo>
                  <a:pt x="1382059" y="761369"/>
                  <a:pt x="1628588" y="806193"/>
                  <a:pt x="1778000" y="756389"/>
                </a:cubicBezTo>
                <a:cubicBezTo>
                  <a:pt x="1927412" y="706585"/>
                  <a:pt x="2012078" y="549703"/>
                  <a:pt x="2032000" y="457566"/>
                </a:cubicBezTo>
                <a:cubicBezTo>
                  <a:pt x="2051922" y="365429"/>
                  <a:pt x="1939863" y="213527"/>
                  <a:pt x="1897530" y="203566"/>
                </a:cubicBezTo>
                <a:cubicBezTo>
                  <a:pt x="1855197" y="193605"/>
                  <a:pt x="1730686" y="392821"/>
                  <a:pt x="1778000" y="397801"/>
                </a:cubicBezTo>
                <a:cubicBezTo>
                  <a:pt x="1825314" y="402781"/>
                  <a:pt x="2106706" y="298193"/>
                  <a:pt x="2181412" y="233448"/>
                </a:cubicBezTo>
                <a:cubicBezTo>
                  <a:pt x="2256118" y="168703"/>
                  <a:pt x="2216275" y="41702"/>
                  <a:pt x="2226236" y="9330"/>
                </a:cubicBezTo>
                <a:cubicBezTo>
                  <a:pt x="2236197" y="-23042"/>
                  <a:pt x="2241177" y="39213"/>
                  <a:pt x="2241177" y="3921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03715" y="3414660"/>
            <a:ext cx="2241177" cy="474872"/>
          </a:xfrm>
          <a:custGeom>
            <a:avLst/>
            <a:gdLst>
              <a:gd name="connsiteX0" fmla="*/ 0 w 2241177"/>
              <a:gd name="connsiteY0" fmla="*/ 621919 h 779672"/>
              <a:gd name="connsiteX1" fmla="*/ 298824 w 2241177"/>
              <a:gd name="connsiteY1" fmla="*/ 726507 h 779672"/>
              <a:gd name="connsiteX2" fmla="*/ 1135530 w 2241177"/>
              <a:gd name="connsiteY2" fmla="*/ 756389 h 779672"/>
              <a:gd name="connsiteX3" fmla="*/ 1778000 w 2241177"/>
              <a:gd name="connsiteY3" fmla="*/ 756389 h 779672"/>
              <a:gd name="connsiteX4" fmla="*/ 2032000 w 2241177"/>
              <a:gd name="connsiteY4" fmla="*/ 457566 h 779672"/>
              <a:gd name="connsiteX5" fmla="*/ 1897530 w 2241177"/>
              <a:gd name="connsiteY5" fmla="*/ 203566 h 779672"/>
              <a:gd name="connsiteX6" fmla="*/ 1778000 w 2241177"/>
              <a:gd name="connsiteY6" fmla="*/ 397801 h 779672"/>
              <a:gd name="connsiteX7" fmla="*/ 2181412 w 2241177"/>
              <a:gd name="connsiteY7" fmla="*/ 233448 h 779672"/>
              <a:gd name="connsiteX8" fmla="*/ 2226236 w 2241177"/>
              <a:gd name="connsiteY8" fmla="*/ 9330 h 779672"/>
              <a:gd name="connsiteX9" fmla="*/ 2241177 w 2241177"/>
              <a:gd name="connsiteY9" fmla="*/ 39213 h 779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41177" h="779672">
                <a:moveTo>
                  <a:pt x="0" y="621919"/>
                </a:moveTo>
                <a:cubicBezTo>
                  <a:pt x="54784" y="663007"/>
                  <a:pt x="109569" y="704095"/>
                  <a:pt x="298824" y="726507"/>
                </a:cubicBezTo>
                <a:cubicBezTo>
                  <a:pt x="488079" y="748919"/>
                  <a:pt x="889001" y="751409"/>
                  <a:pt x="1135530" y="756389"/>
                </a:cubicBezTo>
                <a:cubicBezTo>
                  <a:pt x="1382059" y="761369"/>
                  <a:pt x="1628588" y="806193"/>
                  <a:pt x="1778000" y="756389"/>
                </a:cubicBezTo>
                <a:cubicBezTo>
                  <a:pt x="1927412" y="706585"/>
                  <a:pt x="2012078" y="549703"/>
                  <a:pt x="2032000" y="457566"/>
                </a:cubicBezTo>
                <a:cubicBezTo>
                  <a:pt x="2051922" y="365429"/>
                  <a:pt x="1939863" y="213527"/>
                  <a:pt x="1897530" y="203566"/>
                </a:cubicBezTo>
                <a:cubicBezTo>
                  <a:pt x="1855197" y="193605"/>
                  <a:pt x="1730686" y="392821"/>
                  <a:pt x="1778000" y="397801"/>
                </a:cubicBezTo>
                <a:cubicBezTo>
                  <a:pt x="1825314" y="402781"/>
                  <a:pt x="2106706" y="298193"/>
                  <a:pt x="2181412" y="233448"/>
                </a:cubicBezTo>
                <a:cubicBezTo>
                  <a:pt x="2256118" y="168703"/>
                  <a:pt x="2216275" y="41702"/>
                  <a:pt x="2226236" y="9330"/>
                </a:cubicBezTo>
                <a:cubicBezTo>
                  <a:pt x="2236197" y="-23042"/>
                  <a:pt x="2241177" y="39213"/>
                  <a:pt x="2241177" y="39213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463994" y="1578690"/>
            <a:ext cx="2198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  <a:latin typeface="Chalkduster"/>
                <a:cs typeface="Chalkduster"/>
              </a:rPr>
              <a:t> products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84915" y="3151278"/>
            <a:ext cx="21980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>
                <a:solidFill>
                  <a:srgbClr val="FF0000"/>
                </a:solidFill>
                <a:latin typeface="Chalkduster"/>
                <a:cs typeface="Chalkduster"/>
              </a:rPr>
              <a:t> products</a:t>
            </a:r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sp>
        <p:nvSpPr>
          <p:cNvPr id="60422" name="TextBox 10"/>
          <p:cNvSpPr txBox="1">
            <a:spLocks noChangeArrowheads="1"/>
          </p:cNvSpPr>
          <p:nvPr/>
        </p:nvSpPr>
        <p:spPr bwMode="auto">
          <a:xfrm>
            <a:off x="766763" y="4946800"/>
            <a:ext cx="507779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 dirty="0"/>
              <a:t>First announced, NSF Grant Proposal Guide NSF 13-1 </a:t>
            </a:r>
          </a:p>
        </p:txBody>
      </p:sp>
      <p:sp>
        <p:nvSpPr>
          <p:cNvPr id="4" name="Rectangle 3"/>
          <p:cNvSpPr/>
          <p:nvPr/>
        </p:nvSpPr>
        <p:spPr>
          <a:xfrm>
            <a:off x="499705" y="5467072"/>
            <a:ext cx="8086923" cy="103543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28939"/>
      </p:ext>
    </p:extLst>
  </p:cSld>
  <p:clrMapOvr>
    <a:masterClrMapping/>
  </p:clrMapOvr>
  <p:transition xmlns:p14="http://schemas.microsoft.com/office/powerpoint/2010/main" advTm="16068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5D988706-8A58-4AF2-80C5-B9F16C1A3AAF.png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9017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88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430" y="1416452"/>
            <a:ext cx="7196222" cy="54028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t="49605"/>
          <a:stretch/>
        </p:blipFill>
        <p:spPr>
          <a:xfrm>
            <a:off x="5343049" y="6250282"/>
            <a:ext cx="3194174" cy="597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07222"/>
            <a:ext cx="1371600" cy="927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3" y="1363508"/>
            <a:ext cx="1103781" cy="9636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99705" y="140522"/>
            <a:ext cx="7617558" cy="5334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l"/>
            <a:r>
              <a:rPr lang="en-US" sz="3200" i="1" dirty="0">
                <a:latin typeface="Arial"/>
                <a:cs typeface="Arial"/>
              </a:rPr>
              <a:t>Nature</a:t>
            </a:r>
            <a:r>
              <a:rPr lang="en-US" sz="3200" dirty="0">
                <a:latin typeface="Arial"/>
                <a:cs typeface="Arial"/>
              </a:rPr>
              <a:t> publishing thinks some datasets are important research products</a:t>
            </a: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  <a:p>
            <a:pPr algn="l"/>
            <a:endParaRPr lang="en-US" sz="3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25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3660</TotalTime>
  <Words>846</Words>
  <Application>Microsoft Macintosh PowerPoint</Application>
  <PresentationFormat>On-screen Show (4:3)</PresentationFormat>
  <Paragraphs>237</Paragraphs>
  <Slides>20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Schwartz</dc:creator>
  <cp:lastModifiedBy>Dan Schwartz</cp:lastModifiedBy>
  <cp:revision>48</cp:revision>
  <dcterms:created xsi:type="dcterms:W3CDTF">2017-05-27T16:55:00Z</dcterms:created>
  <dcterms:modified xsi:type="dcterms:W3CDTF">2017-10-04T00:45:43Z</dcterms:modified>
</cp:coreProperties>
</file>